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772400" cy="10058400"/>
  <p:notesSz cx="6858000" cy="9144000"/>
  <p:embeddedFontLst>
    <p:embeddedFont>
      <p:font typeface="Adlery Blockletter" panose="02000508020000020004" pitchFamily="2" charset="0"/>
      <p:regular r:id="rId3"/>
    </p:embeddedFont>
    <p:embeddedFont>
      <p:font typeface="IBM Plex Sans Condensed" panose="020B0506050203000203" pitchFamily="34" charset="77"/>
      <p:regular r:id="rId4"/>
    </p:embeddedFont>
    <p:embeddedFont>
      <p:font typeface="IBM Plex Sans Condensed Bold" panose="020B0806050203000203" pitchFamily="34" charset="77"/>
      <p:regular r:id="rId5"/>
      <p:bold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9" autoAdjust="0"/>
  </p:normalViewPr>
  <p:slideViewPr>
    <p:cSldViewPr>
      <p:cViewPr varScale="1">
        <p:scale>
          <a:sx n="79" d="100"/>
          <a:sy n="79" d="100"/>
        </p:scale>
        <p:origin x="338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899319" y="1449806"/>
            <a:ext cx="4623700" cy="324681"/>
            <a:chOff x="0" y="0"/>
            <a:chExt cx="3858296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58296" cy="270933"/>
            </a:xfrm>
            <a:custGeom>
              <a:avLst/>
              <a:gdLst/>
              <a:ahLst/>
              <a:cxnLst/>
              <a:rect l="l" t="t" r="r" b="b"/>
              <a:pathLst>
                <a:path w="3858296" h="270933">
                  <a:moveTo>
                    <a:pt x="0" y="0"/>
                  </a:moveTo>
                  <a:lnTo>
                    <a:pt x="3858296" y="0"/>
                  </a:lnTo>
                  <a:lnTo>
                    <a:pt x="3858296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8CC63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fr-NC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3858296" cy="280458"/>
            </a:xfrm>
            <a:prstGeom prst="rect">
              <a:avLst/>
            </a:prstGeom>
          </p:spPr>
          <p:txBody>
            <a:bodyPr lIns="24793" tIns="24793" rIns="24793" bIns="24793" rtlCol="0" anchor="ctr"/>
            <a:lstStyle/>
            <a:p>
              <a:pPr algn="ctr">
                <a:lnSpc>
                  <a:spcPts val="128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899319" y="1774487"/>
            <a:ext cx="4623700" cy="324681"/>
            <a:chOff x="0" y="0"/>
            <a:chExt cx="3858296" cy="2709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858296" cy="270933"/>
            </a:xfrm>
            <a:custGeom>
              <a:avLst/>
              <a:gdLst/>
              <a:ahLst/>
              <a:cxnLst/>
              <a:rect l="l" t="t" r="r" b="b"/>
              <a:pathLst>
                <a:path w="3858296" h="270933">
                  <a:moveTo>
                    <a:pt x="0" y="0"/>
                  </a:moveTo>
                  <a:lnTo>
                    <a:pt x="3858296" y="0"/>
                  </a:lnTo>
                  <a:lnTo>
                    <a:pt x="3858296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8CC63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fr-NC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3858296" cy="280458"/>
            </a:xfrm>
            <a:prstGeom prst="rect">
              <a:avLst/>
            </a:prstGeom>
          </p:spPr>
          <p:txBody>
            <a:bodyPr lIns="24793" tIns="24793" rIns="24793" bIns="24793" rtlCol="0" anchor="ctr"/>
            <a:lstStyle/>
            <a:p>
              <a:pPr algn="ctr">
                <a:lnSpc>
                  <a:spcPts val="1284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899319" y="2099168"/>
            <a:ext cx="4623700" cy="324681"/>
            <a:chOff x="0" y="0"/>
            <a:chExt cx="3858296" cy="2709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858296" cy="270933"/>
            </a:xfrm>
            <a:custGeom>
              <a:avLst/>
              <a:gdLst/>
              <a:ahLst/>
              <a:cxnLst/>
              <a:rect l="l" t="t" r="r" b="b"/>
              <a:pathLst>
                <a:path w="3858296" h="270933">
                  <a:moveTo>
                    <a:pt x="0" y="0"/>
                  </a:moveTo>
                  <a:lnTo>
                    <a:pt x="3858296" y="0"/>
                  </a:lnTo>
                  <a:lnTo>
                    <a:pt x="3858296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8CC63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fr-NC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3858296" cy="280458"/>
            </a:xfrm>
            <a:prstGeom prst="rect">
              <a:avLst/>
            </a:prstGeom>
          </p:spPr>
          <p:txBody>
            <a:bodyPr lIns="24793" tIns="24793" rIns="24793" bIns="24793" rtlCol="0" anchor="ctr"/>
            <a:lstStyle/>
            <a:p>
              <a:pPr algn="ctr">
                <a:lnSpc>
                  <a:spcPts val="1284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899319" y="2423849"/>
            <a:ext cx="4623700" cy="324681"/>
            <a:chOff x="0" y="0"/>
            <a:chExt cx="3858296" cy="27093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858296" cy="270933"/>
            </a:xfrm>
            <a:custGeom>
              <a:avLst/>
              <a:gdLst/>
              <a:ahLst/>
              <a:cxnLst/>
              <a:rect l="l" t="t" r="r" b="b"/>
              <a:pathLst>
                <a:path w="3858296" h="270933">
                  <a:moveTo>
                    <a:pt x="0" y="0"/>
                  </a:moveTo>
                  <a:lnTo>
                    <a:pt x="3858296" y="0"/>
                  </a:lnTo>
                  <a:lnTo>
                    <a:pt x="3858296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8CC63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fr-NC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3858296" cy="280458"/>
            </a:xfrm>
            <a:prstGeom prst="rect">
              <a:avLst/>
            </a:prstGeom>
          </p:spPr>
          <p:txBody>
            <a:bodyPr lIns="24793" tIns="24793" rIns="24793" bIns="24793" rtlCol="0" anchor="ctr"/>
            <a:lstStyle/>
            <a:p>
              <a:pPr algn="ctr">
                <a:lnSpc>
                  <a:spcPts val="1284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899319" y="3566612"/>
            <a:ext cx="4623700" cy="324681"/>
            <a:chOff x="0" y="0"/>
            <a:chExt cx="3858296" cy="27093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858296" cy="270933"/>
            </a:xfrm>
            <a:custGeom>
              <a:avLst/>
              <a:gdLst/>
              <a:ahLst/>
              <a:cxnLst/>
              <a:rect l="l" t="t" r="r" b="b"/>
              <a:pathLst>
                <a:path w="3858296" h="270933">
                  <a:moveTo>
                    <a:pt x="0" y="0"/>
                  </a:moveTo>
                  <a:lnTo>
                    <a:pt x="3858296" y="0"/>
                  </a:lnTo>
                  <a:lnTo>
                    <a:pt x="3858296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FEC704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fr-NC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3858296" cy="280458"/>
            </a:xfrm>
            <a:prstGeom prst="rect">
              <a:avLst/>
            </a:prstGeom>
          </p:spPr>
          <p:txBody>
            <a:bodyPr lIns="24793" tIns="24793" rIns="24793" bIns="24793" rtlCol="0" anchor="ctr"/>
            <a:lstStyle/>
            <a:p>
              <a:pPr algn="ctr">
                <a:lnSpc>
                  <a:spcPts val="1284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899319" y="3891293"/>
            <a:ext cx="4623700" cy="324681"/>
            <a:chOff x="0" y="0"/>
            <a:chExt cx="3858296" cy="27093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858296" cy="270933"/>
            </a:xfrm>
            <a:custGeom>
              <a:avLst/>
              <a:gdLst/>
              <a:ahLst/>
              <a:cxnLst/>
              <a:rect l="l" t="t" r="r" b="b"/>
              <a:pathLst>
                <a:path w="3858296" h="270933">
                  <a:moveTo>
                    <a:pt x="0" y="0"/>
                  </a:moveTo>
                  <a:lnTo>
                    <a:pt x="3858296" y="0"/>
                  </a:lnTo>
                  <a:lnTo>
                    <a:pt x="3858296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F9BA0A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fr-NC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3858296" cy="280458"/>
            </a:xfrm>
            <a:prstGeom prst="rect">
              <a:avLst/>
            </a:prstGeom>
          </p:spPr>
          <p:txBody>
            <a:bodyPr lIns="24793" tIns="24793" rIns="24793" bIns="24793" rtlCol="0" anchor="ctr"/>
            <a:lstStyle/>
            <a:p>
              <a:pPr algn="ctr">
                <a:lnSpc>
                  <a:spcPts val="1284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899319" y="4215974"/>
            <a:ext cx="4623700" cy="324681"/>
            <a:chOff x="0" y="0"/>
            <a:chExt cx="3858296" cy="27093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858296" cy="270933"/>
            </a:xfrm>
            <a:custGeom>
              <a:avLst/>
              <a:gdLst/>
              <a:ahLst/>
              <a:cxnLst/>
              <a:rect l="l" t="t" r="r" b="b"/>
              <a:pathLst>
                <a:path w="3858296" h="270933">
                  <a:moveTo>
                    <a:pt x="0" y="0"/>
                  </a:moveTo>
                  <a:lnTo>
                    <a:pt x="3858296" y="0"/>
                  </a:lnTo>
                  <a:lnTo>
                    <a:pt x="3858296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F6AC0E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fr-NC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3858296" cy="280458"/>
            </a:xfrm>
            <a:prstGeom prst="rect">
              <a:avLst/>
            </a:prstGeom>
          </p:spPr>
          <p:txBody>
            <a:bodyPr lIns="24793" tIns="24793" rIns="24793" bIns="24793" rtlCol="0" anchor="ctr"/>
            <a:lstStyle/>
            <a:p>
              <a:pPr algn="ctr">
                <a:lnSpc>
                  <a:spcPts val="1284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899319" y="4540654"/>
            <a:ext cx="4623700" cy="324681"/>
            <a:chOff x="0" y="0"/>
            <a:chExt cx="3858296" cy="27093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858296" cy="270933"/>
            </a:xfrm>
            <a:custGeom>
              <a:avLst/>
              <a:gdLst/>
              <a:ahLst/>
              <a:cxnLst/>
              <a:rect l="l" t="t" r="r" b="b"/>
              <a:pathLst>
                <a:path w="3858296" h="270933">
                  <a:moveTo>
                    <a:pt x="0" y="0"/>
                  </a:moveTo>
                  <a:lnTo>
                    <a:pt x="3858296" y="0"/>
                  </a:lnTo>
                  <a:lnTo>
                    <a:pt x="3858296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F19E1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fr-NC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3858296" cy="280458"/>
            </a:xfrm>
            <a:prstGeom prst="rect">
              <a:avLst/>
            </a:prstGeom>
          </p:spPr>
          <p:txBody>
            <a:bodyPr lIns="24793" tIns="24793" rIns="24793" bIns="24793" rtlCol="0" anchor="ctr"/>
            <a:lstStyle/>
            <a:p>
              <a:pPr algn="ctr">
                <a:lnSpc>
                  <a:spcPts val="1284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899319" y="4865335"/>
            <a:ext cx="4623700" cy="324681"/>
            <a:chOff x="0" y="0"/>
            <a:chExt cx="3858296" cy="27093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858296" cy="270933"/>
            </a:xfrm>
            <a:custGeom>
              <a:avLst/>
              <a:gdLst/>
              <a:ahLst/>
              <a:cxnLst/>
              <a:rect l="l" t="t" r="r" b="b"/>
              <a:pathLst>
                <a:path w="3858296" h="270933">
                  <a:moveTo>
                    <a:pt x="0" y="0"/>
                  </a:moveTo>
                  <a:lnTo>
                    <a:pt x="3858296" y="0"/>
                  </a:lnTo>
                  <a:lnTo>
                    <a:pt x="3858296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EE9414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fr-NC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9525"/>
              <a:ext cx="3858296" cy="280458"/>
            </a:xfrm>
            <a:prstGeom prst="rect">
              <a:avLst/>
            </a:prstGeom>
          </p:spPr>
          <p:txBody>
            <a:bodyPr lIns="24793" tIns="24793" rIns="24793" bIns="24793" rtlCol="0" anchor="ctr"/>
            <a:lstStyle/>
            <a:p>
              <a:pPr algn="ctr">
                <a:lnSpc>
                  <a:spcPts val="1284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899319" y="5190016"/>
            <a:ext cx="4623700" cy="324681"/>
            <a:chOff x="0" y="0"/>
            <a:chExt cx="3858296" cy="27093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858296" cy="270933"/>
            </a:xfrm>
            <a:custGeom>
              <a:avLst/>
              <a:gdLst/>
              <a:ahLst/>
              <a:cxnLst/>
              <a:rect l="l" t="t" r="r" b="b"/>
              <a:pathLst>
                <a:path w="3858296" h="270933">
                  <a:moveTo>
                    <a:pt x="0" y="0"/>
                  </a:moveTo>
                  <a:lnTo>
                    <a:pt x="3858296" y="0"/>
                  </a:lnTo>
                  <a:lnTo>
                    <a:pt x="3858296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EB8816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fr-NC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3858296" cy="280458"/>
            </a:xfrm>
            <a:prstGeom prst="rect">
              <a:avLst/>
            </a:prstGeom>
          </p:spPr>
          <p:txBody>
            <a:bodyPr lIns="24793" tIns="24793" rIns="24793" bIns="24793" rtlCol="0" anchor="ctr"/>
            <a:lstStyle/>
            <a:p>
              <a:pPr algn="ctr">
                <a:lnSpc>
                  <a:spcPts val="1284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2899319" y="5514697"/>
            <a:ext cx="4623700" cy="324681"/>
            <a:chOff x="0" y="0"/>
            <a:chExt cx="3858296" cy="27093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858296" cy="270933"/>
            </a:xfrm>
            <a:custGeom>
              <a:avLst/>
              <a:gdLst/>
              <a:ahLst/>
              <a:cxnLst/>
              <a:rect l="l" t="t" r="r" b="b"/>
              <a:pathLst>
                <a:path w="3858296" h="270933">
                  <a:moveTo>
                    <a:pt x="0" y="0"/>
                  </a:moveTo>
                  <a:lnTo>
                    <a:pt x="3858296" y="0"/>
                  </a:lnTo>
                  <a:lnTo>
                    <a:pt x="3858296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E87C18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fr-NC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3858296" cy="280458"/>
            </a:xfrm>
            <a:prstGeom prst="rect">
              <a:avLst/>
            </a:prstGeom>
          </p:spPr>
          <p:txBody>
            <a:bodyPr lIns="24793" tIns="24793" rIns="24793" bIns="24793" rtlCol="0" anchor="ctr"/>
            <a:lstStyle/>
            <a:p>
              <a:pPr algn="ctr">
                <a:lnSpc>
                  <a:spcPts val="1284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899319" y="5839378"/>
            <a:ext cx="4623700" cy="324681"/>
            <a:chOff x="0" y="0"/>
            <a:chExt cx="3858296" cy="27093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3858296" cy="270933"/>
            </a:xfrm>
            <a:custGeom>
              <a:avLst/>
              <a:gdLst/>
              <a:ahLst/>
              <a:cxnLst/>
              <a:rect l="l" t="t" r="r" b="b"/>
              <a:pathLst>
                <a:path w="3858296" h="270933">
                  <a:moveTo>
                    <a:pt x="0" y="0"/>
                  </a:moveTo>
                  <a:lnTo>
                    <a:pt x="3858296" y="0"/>
                  </a:lnTo>
                  <a:lnTo>
                    <a:pt x="3858296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E26C1E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fr-NC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9525"/>
              <a:ext cx="3858296" cy="280458"/>
            </a:xfrm>
            <a:prstGeom prst="rect">
              <a:avLst/>
            </a:prstGeom>
          </p:spPr>
          <p:txBody>
            <a:bodyPr lIns="24793" tIns="24793" rIns="24793" bIns="24793" rtlCol="0" anchor="ctr"/>
            <a:lstStyle/>
            <a:p>
              <a:pPr algn="ctr">
                <a:lnSpc>
                  <a:spcPts val="1284"/>
                </a:lnSpc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2899319" y="6316406"/>
            <a:ext cx="4623700" cy="324681"/>
            <a:chOff x="0" y="0"/>
            <a:chExt cx="3858296" cy="27093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3858296" cy="270933"/>
            </a:xfrm>
            <a:custGeom>
              <a:avLst/>
              <a:gdLst/>
              <a:ahLst/>
              <a:cxnLst/>
              <a:rect l="l" t="t" r="r" b="b"/>
              <a:pathLst>
                <a:path w="3858296" h="270933">
                  <a:moveTo>
                    <a:pt x="0" y="0"/>
                  </a:moveTo>
                  <a:lnTo>
                    <a:pt x="3858296" y="0"/>
                  </a:lnTo>
                  <a:lnTo>
                    <a:pt x="3858296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DB5523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fr-NC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9525"/>
              <a:ext cx="3858296" cy="280458"/>
            </a:xfrm>
            <a:prstGeom prst="rect">
              <a:avLst/>
            </a:prstGeom>
          </p:spPr>
          <p:txBody>
            <a:bodyPr lIns="24793" tIns="24793" rIns="24793" bIns="24793" rtlCol="0" anchor="ctr"/>
            <a:lstStyle/>
            <a:p>
              <a:pPr algn="ctr">
                <a:lnSpc>
                  <a:spcPts val="1284"/>
                </a:lnSpc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2899319" y="6641087"/>
            <a:ext cx="4623700" cy="324681"/>
            <a:chOff x="0" y="0"/>
            <a:chExt cx="3858296" cy="27093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3858296" cy="270933"/>
            </a:xfrm>
            <a:custGeom>
              <a:avLst/>
              <a:gdLst/>
              <a:ahLst/>
              <a:cxnLst/>
              <a:rect l="l" t="t" r="r" b="b"/>
              <a:pathLst>
                <a:path w="3858296" h="270933">
                  <a:moveTo>
                    <a:pt x="0" y="0"/>
                  </a:moveTo>
                  <a:lnTo>
                    <a:pt x="3858296" y="0"/>
                  </a:lnTo>
                  <a:lnTo>
                    <a:pt x="3858296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D94C26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fr-NC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3858296" cy="280458"/>
            </a:xfrm>
            <a:prstGeom prst="rect">
              <a:avLst/>
            </a:prstGeom>
          </p:spPr>
          <p:txBody>
            <a:bodyPr lIns="24793" tIns="24793" rIns="24793" bIns="24793" rtlCol="0" anchor="ctr"/>
            <a:lstStyle/>
            <a:p>
              <a:pPr algn="ctr">
                <a:lnSpc>
                  <a:spcPts val="1284"/>
                </a:lnSpc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2899319" y="6965768"/>
            <a:ext cx="4623700" cy="324681"/>
            <a:chOff x="0" y="0"/>
            <a:chExt cx="3858296" cy="27093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3858296" cy="270933"/>
            </a:xfrm>
            <a:custGeom>
              <a:avLst/>
              <a:gdLst/>
              <a:ahLst/>
              <a:cxnLst/>
              <a:rect l="l" t="t" r="r" b="b"/>
              <a:pathLst>
                <a:path w="3858296" h="270933">
                  <a:moveTo>
                    <a:pt x="0" y="0"/>
                  </a:moveTo>
                  <a:lnTo>
                    <a:pt x="3858296" y="0"/>
                  </a:lnTo>
                  <a:lnTo>
                    <a:pt x="3858296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D33B2A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fr-NC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9525"/>
              <a:ext cx="3858296" cy="280458"/>
            </a:xfrm>
            <a:prstGeom prst="rect">
              <a:avLst/>
            </a:prstGeom>
          </p:spPr>
          <p:txBody>
            <a:bodyPr lIns="24793" tIns="24793" rIns="24793" bIns="24793" rtlCol="0" anchor="ctr"/>
            <a:lstStyle/>
            <a:p>
              <a:pPr algn="ctr">
                <a:lnSpc>
                  <a:spcPts val="1284"/>
                </a:lnSpc>
              </a:pPr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899319" y="7290449"/>
            <a:ext cx="4623700" cy="324681"/>
            <a:chOff x="0" y="0"/>
            <a:chExt cx="3858296" cy="27093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3858296" cy="270933"/>
            </a:xfrm>
            <a:custGeom>
              <a:avLst/>
              <a:gdLst/>
              <a:ahLst/>
              <a:cxnLst/>
              <a:rect l="l" t="t" r="r" b="b"/>
              <a:pathLst>
                <a:path w="3858296" h="270933">
                  <a:moveTo>
                    <a:pt x="0" y="0"/>
                  </a:moveTo>
                  <a:lnTo>
                    <a:pt x="3858296" y="0"/>
                  </a:lnTo>
                  <a:lnTo>
                    <a:pt x="3858296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D33B2A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fr-NC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9525"/>
              <a:ext cx="3858296" cy="280458"/>
            </a:xfrm>
            <a:prstGeom prst="rect">
              <a:avLst/>
            </a:prstGeom>
          </p:spPr>
          <p:txBody>
            <a:bodyPr lIns="24793" tIns="24793" rIns="24793" bIns="24793" rtlCol="0" anchor="ctr"/>
            <a:lstStyle/>
            <a:p>
              <a:pPr algn="ctr">
                <a:lnSpc>
                  <a:spcPts val="1284"/>
                </a:lnSpc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2899319" y="7615130"/>
            <a:ext cx="4623700" cy="324681"/>
            <a:chOff x="0" y="0"/>
            <a:chExt cx="3858296" cy="27093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3858296" cy="270933"/>
            </a:xfrm>
            <a:custGeom>
              <a:avLst/>
              <a:gdLst/>
              <a:ahLst/>
              <a:cxnLst/>
              <a:rect l="l" t="t" r="r" b="b"/>
              <a:pathLst>
                <a:path w="3858296" h="270933">
                  <a:moveTo>
                    <a:pt x="0" y="0"/>
                  </a:moveTo>
                  <a:lnTo>
                    <a:pt x="3858296" y="0"/>
                  </a:lnTo>
                  <a:lnTo>
                    <a:pt x="3858296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D33B2A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fr-NC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9525"/>
              <a:ext cx="3858296" cy="280458"/>
            </a:xfrm>
            <a:prstGeom prst="rect">
              <a:avLst/>
            </a:prstGeom>
          </p:spPr>
          <p:txBody>
            <a:bodyPr lIns="24793" tIns="24793" rIns="24793" bIns="24793" rtlCol="0" anchor="ctr"/>
            <a:lstStyle/>
            <a:p>
              <a:pPr algn="ctr">
                <a:lnSpc>
                  <a:spcPts val="1284"/>
                </a:lnSpc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2899319" y="7939810"/>
            <a:ext cx="4623700" cy="324681"/>
            <a:chOff x="0" y="0"/>
            <a:chExt cx="3858296" cy="270933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3858296" cy="270933"/>
            </a:xfrm>
            <a:custGeom>
              <a:avLst/>
              <a:gdLst/>
              <a:ahLst/>
              <a:cxnLst/>
              <a:rect l="l" t="t" r="r" b="b"/>
              <a:pathLst>
                <a:path w="3858296" h="270933">
                  <a:moveTo>
                    <a:pt x="0" y="0"/>
                  </a:moveTo>
                  <a:lnTo>
                    <a:pt x="3858296" y="0"/>
                  </a:lnTo>
                  <a:lnTo>
                    <a:pt x="3858296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D33B2A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fr-NC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9525"/>
              <a:ext cx="3858296" cy="280458"/>
            </a:xfrm>
            <a:prstGeom prst="rect">
              <a:avLst/>
            </a:prstGeom>
          </p:spPr>
          <p:txBody>
            <a:bodyPr lIns="24793" tIns="24793" rIns="24793" bIns="24793" rtlCol="0" anchor="ctr"/>
            <a:lstStyle/>
            <a:p>
              <a:pPr algn="ctr">
                <a:lnSpc>
                  <a:spcPts val="1284"/>
                </a:lnSpc>
              </a:pPr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2899319" y="8264491"/>
            <a:ext cx="4623700" cy="324681"/>
            <a:chOff x="0" y="0"/>
            <a:chExt cx="3858296" cy="27093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3858296" cy="270933"/>
            </a:xfrm>
            <a:custGeom>
              <a:avLst/>
              <a:gdLst/>
              <a:ahLst/>
              <a:cxnLst/>
              <a:rect l="l" t="t" r="r" b="b"/>
              <a:pathLst>
                <a:path w="3858296" h="270933">
                  <a:moveTo>
                    <a:pt x="0" y="0"/>
                  </a:moveTo>
                  <a:lnTo>
                    <a:pt x="3858296" y="0"/>
                  </a:lnTo>
                  <a:lnTo>
                    <a:pt x="3858296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D33B2A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fr-NC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9525"/>
              <a:ext cx="3858296" cy="280458"/>
            </a:xfrm>
            <a:prstGeom prst="rect">
              <a:avLst/>
            </a:prstGeom>
          </p:spPr>
          <p:txBody>
            <a:bodyPr lIns="24793" tIns="24793" rIns="24793" bIns="24793" rtlCol="0" anchor="ctr"/>
            <a:lstStyle/>
            <a:p>
              <a:pPr algn="ctr">
                <a:lnSpc>
                  <a:spcPts val="1284"/>
                </a:lnSpc>
              </a:pPr>
              <a:endParaRPr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2899319" y="8589172"/>
            <a:ext cx="4623700" cy="324681"/>
            <a:chOff x="0" y="0"/>
            <a:chExt cx="3858296" cy="270933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3858296" cy="270933"/>
            </a:xfrm>
            <a:custGeom>
              <a:avLst/>
              <a:gdLst/>
              <a:ahLst/>
              <a:cxnLst/>
              <a:rect l="l" t="t" r="r" b="b"/>
              <a:pathLst>
                <a:path w="3858296" h="270933">
                  <a:moveTo>
                    <a:pt x="0" y="0"/>
                  </a:moveTo>
                  <a:lnTo>
                    <a:pt x="3858296" y="0"/>
                  </a:lnTo>
                  <a:lnTo>
                    <a:pt x="3858296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D33B2A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fr-NC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9525"/>
              <a:ext cx="3858296" cy="280458"/>
            </a:xfrm>
            <a:prstGeom prst="rect">
              <a:avLst/>
            </a:prstGeom>
          </p:spPr>
          <p:txBody>
            <a:bodyPr lIns="24793" tIns="24793" rIns="24793" bIns="24793" rtlCol="0" anchor="ctr"/>
            <a:lstStyle/>
            <a:p>
              <a:pPr algn="ctr">
                <a:lnSpc>
                  <a:spcPts val="1284"/>
                </a:lnSpc>
              </a:pPr>
              <a:endParaRPr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2899319" y="8913853"/>
            <a:ext cx="4623700" cy="324681"/>
            <a:chOff x="0" y="0"/>
            <a:chExt cx="3858296" cy="270933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3858296" cy="270933"/>
            </a:xfrm>
            <a:custGeom>
              <a:avLst/>
              <a:gdLst/>
              <a:ahLst/>
              <a:cxnLst/>
              <a:rect l="l" t="t" r="r" b="b"/>
              <a:pathLst>
                <a:path w="3858296" h="270933">
                  <a:moveTo>
                    <a:pt x="0" y="0"/>
                  </a:moveTo>
                  <a:lnTo>
                    <a:pt x="3858296" y="0"/>
                  </a:lnTo>
                  <a:lnTo>
                    <a:pt x="3858296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D33B2A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fr-NC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9525"/>
              <a:ext cx="3858296" cy="280458"/>
            </a:xfrm>
            <a:prstGeom prst="rect">
              <a:avLst/>
            </a:prstGeom>
          </p:spPr>
          <p:txBody>
            <a:bodyPr lIns="24793" tIns="24793" rIns="24793" bIns="24793" rtlCol="0" anchor="ctr"/>
            <a:lstStyle/>
            <a:p>
              <a:pPr algn="ctr">
                <a:lnSpc>
                  <a:spcPts val="1284"/>
                </a:lnSpc>
              </a:pPr>
              <a:endParaRPr/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2899319" y="9238534"/>
            <a:ext cx="4623700" cy="324681"/>
            <a:chOff x="0" y="0"/>
            <a:chExt cx="3858296" cy="270933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3858296" cy="270933"/>
            </a:xfrm>
            <a:custGeom>
              <a:avLst/>
              <a:gdLst/>
              <a:ahLst/>
              <a:cxnLst/>
              <a:rect l="l" t="t" r="r" b="b"/>
              <a:pathLst>
                <a:path w="3858296" h="270933">
                  <a:moveTo>
                    <a:pt x="0" y="0"/>
                  </a:moveTo>
                  <a:lnTo>
                    <a:pt x="3858296" y="0"/>
                  </a:lnTo>
                  <a:lnTo>
                    <a:pt x="3858296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C93424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fr-NC"/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0" y="-9525"/>
              <a:ext cx="3858296" cy="280458"/>
            </a:xfrm>
            <a:prstGeom prst="rect">
              <a:avLst/>
            </a:prstGeom>
          </p:spPr>
          <p:txBody>
            <a:bodyPr lIns="24793" tIns="24793" rIns="24793" bIns="24793" rtlCol="0" anchor="ctr"/>
            <a:lstStyle/>
            <a:p>
              <a:pPr algn="ctr">
                <a:lnSpc>
                  <a:spcPts val="1284"/>
                </a:lnSpc>
              </a:pPr>
              <a:endParaRPr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2899319" y="2748529"/>
            <a:ext cx="4623700" cy="324681"/>
            <a:chOff x="0" y="0"/>
            <a:chExt cx="3858296" cy="270933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3858296" cy="270933"/>
            </a:xfrm>
            <a:custGeom>
              <a:avLst/>
              <a:gdLst/>
              <a:ahLst/>
              <a:cxnLst/>
              <a:rect l="l" t="t" r="r" b="b"/>
              <a:pathLst>
                <a:path w="3858296" h="270933">
                  <a:moveTo>
                    <a:pt x="0" y="0"/>
                  </a:moveTo>
                  <a:lnTo>
                    <a:pt x="3858296" y="0"/>
                  </a:lnTo>
                  <a:lnTo>
                    <a:pt x="3858296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8CC63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fr-NC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9525"/>
              <a:ext cx="3858296" cy="280458"/>
            </a:xfrm>
            <a:prstGeom prst="rect">
              <a:avLst/>
            </a:prstGeom>
          </p:spPr>
          <p:txBody>
            <a:bodyPr lIns="24793" tIns="24793" rIns="24793" bIns="24793" rtlCol="0" anchor="ctr"/>
            <a:lstStyle/>
            <a:p>
              <a:pPr algn="ctr">
                <a:lnSpc>
                  <a:spcPts val="1284"/>
                </a:lnSpc>
              </a:pPr>
              <a:endParaRPr/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2899319" y="3069598"/>
            <a:ext cx="4623700" cy="324681"/>
            <a:chOff x="0" y="0"/>
            <a:chExt cx="3858296" cy="270933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3858296" cy="270933"/>
            </a:xfrm>
            <a:custGeom>
              <a:avLst/>
              <a:gdLst/>
              <a:ahLst/>
              <a:cxnLst/>
              <a:rect l="l" t="t" r="r" b="b"/>
              <a:pathLst>
                <a:path w="3858296" h="270933">
                  <a:moveTo>
                    <a:pt x="0" y="0"/>
                  </a:moveTo>
                  <a:lnTo>
                    <a:pt x="3858296" y="0"/>
                  </a:lnTo>
                  <a:lnTo>
                    <a:pt x="3858296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8CC63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fr-NC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-9525"/>
              <a:ext cx="3858296" cy="280458"/>
            </a:xfrm>
            <a:prstGeom prst="rect">
              <a:avLst/>
            </a:prstGeom>
          </p:spPr>
          <p:txBody>
            <a:bodyPr lIns="24793" tIns="24793" rIns="24793" bIns="24793" rtlCol="0" anchor="ctr"/>
            <a:lstStyle/>
            <a:p>
              <a:pPr algn="ctr">
                <a:lnSpc>
                  <a:spcPts val="1284"/>
                </a:lnSpc>
              </a:pPr>
              <a:endParaRPr/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2899319" y="9563215"/>
            <a:ext cx="4623700" cy="324681"/>
            <a:chOff x="0" y="0"/>
            <a:chExt cx="3858296" cy="270933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3858296" cy="270933"/>
            </a:xfrm>
            <a:custGeom>
              <a:avLst/>
              <a:gdLst/>
              <a:ahLst/>
              <a:cxnLst/>
              <a:rect l="l" t="t" r="r" b="b"/>
              <a:pathLst>
                <a:path w="3858296" h="270933">
                  <a:moveTo>
                    <a:pt x="0" y="0"/>
                  </a:moveTo>
                  <a:lnTo>
                    <a:pt x="3858296" y="0"/>
                  </a:lnTo>
                  <a:lnTo>
                    <a:pt x="3858296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BF3121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fr-NC"/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0" y="-9525"/>
              <a:ext cx="3858296" cy="280458"/>
            </a:xfrm>
            <a:prstGeom prst="rect">
              <a:avLst/>
            </a:prstGeom>
          </p:spPr>
          <p:txBody>
            <a:bodyPr lIns="24793" tIns="24793" rIns="24793" bIns="24793" rtlCol="0" anchor="ctr"/>
            <a:lstStyle/>
            <a:p>
              <a:pPr algn="ctr">
                <a:lnSpc>
                  <a:spcPts val="1284"/>
                </a:lnSpc>
              </a:pPr>
              <a:endParaRPr/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0" y="0"/>
            <a:ext cx="7840841" cy="681990"/>
            <a:chOff x="0" y="0"/>
            <a:chExt cx="3746189" cy="325841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3746190" cy="325841"/>
            </a:xfrm>
            <a:custGeom>
              <a:avLst/>
              <a:gdLst/>
              <a:ahLst/>
              <a:cxnLst/>
              <a:rect l="l" t="t" r="r" b="b"/>
              <a:pathLst>
                <a:path w="3746190" h="325841">
                  <a:moveTo>
                    <a:pt x="0" y="0"/>
                  </a:moveTo>
                  <a:lnTo>
                    <a:pt x="3746190" y="0"/>
                  </a:lnTo>
                  <a:lnTo>
                    <a:pt x="3746190" y="325841"/>
                  </a:lnTo>
                  <a:lnTo>
                    <a:pt x="0" y="325841"/>
                  </a:lnTo>
                  <a:close/>
                </a:path>
              </a:pathLst>
            </a:custGeom>
            <a:solidFill>
              <a:srgbClr val="5F37E9"/>
            </a:solidFill>
          </p:spPr>
          <p:txBody>
            <a:bodyPr/>
            <a:lstStyle/>
            <a:p>
              <a:endParaRPr lang="fr-NC"/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0" y="-28575"/>
              <a:ext cx="3746189" cy="3544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5331606" y="603026"/>
            <a:ext cx="2685179" cy="556265"/>
            <a:chOff x="0" y="0"/>
            <a:chExt cx="936010" cy="193905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936010" cy="193905"/>
            </a:xfrm>
            <a:custGeom>
              <a:avLst/>
              <a:gdLst/>
              <a:ahLst/>
              <a:cxnLst/>
              <a:rect l="l" t="t" r="r" b="b"/>
              <a:pathLst>
                <a:path w="936010" h="193905">
                  <a:moveTo>
                    <a:pt x="0" y="0"/>
                  </a:moveTo>
                  <a:lnTo>
                    <a:pt x="936010" y="0"/>
                  </a:lnTo>
                  <a:lnTo>
                    <a:pt x="936010" y="193905"/>
                  </a:lnTo>
                  <a:lnTo>
                    <a:pt x="0" y="193905"/>
                  </a:lnTo>
                  <a:close/>
                </a:path>
              </a:pathLst>
            </a:custGeom>
            <a:solidFill>
              <a:srgbClr val="B02C1E"/>
            </a:solidFill>
          </p:spPr>
          <p:txBody>
            <a:bodyPr/>
            <a:lstStyle/>
            <a:p>
              <a:endParaRPr lang="fr-NC"/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0" y="9525"/>
              <a:ext cx="936010" cy="1843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10"/>
                </a:lnSpc>
              </a:pPr>
              <a:endParaRPr/>
            </a:p>
          </p:txBody>
        </p:sp>
      </p:grpSp>
      <p:sp>
        <p:nvSpPr>
          <p:cNvPr id="83" name="TextBox 83"/>
          <p:cNvSpPr txBox="1"/>
          <p:nvPr/>
        </p:nvSpPr>
        <p:spPr>
          <a:xfrm>
            <a:off x="3052548" y="1558817"/>
            <a:ext cx="3975848" cy="128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9"/>
              </a:lnSpc>
            </a:pPr>
            <a:r>
              <a:rPr lang="en-US" sz="1047" spc="14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Remarques et critiques acceptées et partagées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3052548" y="1890411"/>
            <a:ext cx="4127316" cy="128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9"/>
              </a:lnSpc>
            </a:pPr>
            <a:r>
              <a:rPr lang="en-US" sz="1047" spc="14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Promotions pour les femmes comme pour les hommes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3052548" y="2204113"/>
            <a:ext cx="4223545" cy="128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9"/>
              </a:lnSpc>
            </a:pPr>
            <a:r>
              <a:rPr lang="en-US" sz="1047" spc="14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Travail en confiance et autonomie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3052548" y="2525181"/>
            <a:ext cx="3913480" cy="128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9"/>
              </a:lnSpc>
            </a:pPr>
            <a:r>
              <a:rPr lang="en-US" sz="1047" spc="14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Reconnaissance du travail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3052548" y="3677039"/>
            <a:ext cx="4545627" cy="128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9"/>
              </a:lnSpc>
            </a:pPr>
            <a:r>
              <a:rPr lang="en-US" sz="1047" spc="14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Commentaires sur ton apparence, ta féminité, ta virilité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3052548" y="3996238"/>
            <a:ext cx="4503094" cy="128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9"/>
              </a:lnSpc>
            </a:pPr>
            <a:r>
              <a:rPr lang="en-US" sz="1047" spc="13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Parole coupée systématiquement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3052548" y="4322513"/>
            <a:ext cx="4036553" cy="128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9"/>
              </a:lnSpc>
            </a:pPr>
            <a:r>
              <a:rPr lang="en-US" sz="1047" spc="14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Blagues sur les promotions canapé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3052548" y="4652888"/>
            <a:ext cx="4000037" cy="128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9"/>
              </a:lnSpc>
            </a:pPr>
            <a:r>
              <a:rPr lang="en-US" sz="1047" spc="14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Questions indirectes insistantes sur ta vie privée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3052548" y="4991579"/>
            <a:ext cx="4545627" cy="128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9"/>
              </a:lnSpc>
            </a:pPr>
            <a:r>
              <a:rPr lang="en-US" sz="1047" spc="12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Blagues sexistes, moqueries ou mises à l’écart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3052548" y="5632625"/>
            <a:ext cx="4036503" cy="128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9"/>
              </a:lnSpc>
            </a:pPr>
            <a:r>
              <a:rPr lang="en-US" sz="1047" spc="14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Mécontentement après un refus d’être raccompagné·e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3052548" y="5940710"/>
            <a:ext cx="4295901" cy="128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9"/>
              </a:lnSpc>
            </a:pPr>
            <a:r>
              <a:rPr lang="en-US" sz="1047" spc="6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Recherche systématique d’être seul avec toi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3052548" y="6426834"/>
            <a:ext cx="4503094" cy="128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9"/>
              </a:lnSpc>
            </a:pPr>
            <a:r>
              <a:rPr lang="en-US" sz="1047" spc="14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Images sexistes ou à caractère pornographique, en affichage ou fond d’écran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3052548" y="6751515"/>
            <a:ext cx="3853627" cy="128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9"/>
              </a:lnSpc>
            </a:pPr>
            <a:r>
              <a:rPr lang="en-US" sz="1047" spc="14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Regards insistants sur votre poitrine et vos fesses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3052548" y="5304871"/>
            <a:ext cx="3845012" cy="128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9"/>
              </a:lnSpc>
            </a:pPr>
            <a:r>
              <a:rPr lang="en-US" sz="1047" spc="14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Évocation de sexualité sans accord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3052548" y="7076195"/>
            <a:ext cx="3865685" cy="128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9"/>
              </a:lnSpc>
            </a:pPr>
            <a:r>
              <a:rPr lang="en-US" sz="1047" spc="14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SMS ou mails sexuels sans accord</a:t>
            </a:r>
          </a:p>
        </p:txBody>
      </p:sp>
      <p:sp>
        <p:nvSpPr>
          <p:cNvPr id="98" name="TextBox 98"/>
          <p:cNvSpPr txBox="1"/>
          <p:nvPr/>
        </p:nvSpPr>
        <p:spPr>
          <a:xfrm>
            <a:off x="3052548" y="7402682"/>
            <a:ext cx="3913988" cy="128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9"/>
              </a:lnSpc>
            </a:pPr>
            <a:r>
              <a:rPr lang="en-US" sz="1047" spc="14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Demande insistante d’un acte sexuel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3052548" y="7716462"/>
            <a:ext cx="3865685" cy="128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9"/>
              </a:lnSpc>
            </a:pPr>
            <a:r>
              <a:rPr lang="en-US" sz="1047" spc="14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Hostilité liée au refus d’un acte sexuel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3052548" y="8052044"/>
            <a:ext cx="4223545" cy="128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9"/>
              </a:lnSpc>
            </a:pPr>
            <a:r>
              <a:rPr lang="en-US" sz="1047" spc="14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On te raconte des histoires à caractère sexuel qui te mettent mal à l'aise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3052548" y="8376725"/>
            <a:ext cx="3913480" cy="128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9"/>
              </a:lnSpc>
            </a:pPr>
            <a:r>
              <a:rPr lang="en-US" sz="1047" spc="14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Menaces professionnelles pour obtenir un acte sexuel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3052548" y="8690505"/>
            <a:ext cx="3975848" cy="128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9"/>
              </a:lnSpc>
            </a:pPr>
            <a:r>
              <a:rPr lang="en-US" sz="1047" spc="1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Agressions verbales sexuelles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3052548" y="8993326"/>
            <a:ext cx="4177875" cy="144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7"/>
              </a:lnSpc>
            </a:pPr>
            <a:r>
              <a:rPr lang="en-US" sz="1047" spc="14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Un baiser forcé par surprise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3052548" y="9339866"/>
            <a:ext cx="3975848" cy="128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9"/>
              </a:lnSpc>
            </a:pPr>
            <a:r>
              <a:rPr lang="en-US" sz="1047" spc="10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Contacts avec seins, fesses, cuisses sans consentement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052548" y="2858957"/>
            <a:ext cx="3913480" cy="128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9"/>
              </a:lnSpc>
            </a:pPr>
            <a:r>
              <a:rPr lang="en-US" sz="1047" spc="14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Pouvoir refuser, sans problème, les relations extraprofessionnelles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3052548" y="3174543"/>
            <a:ext cx="3913480" cy="128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9"/>
              </a:lnSpc>
            </a:pPr>
            <a:r>
              <a:rPr lang="en-US" sz="1047" spc="14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Relations consenties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3052548" y="9664547"/>
            <a:ext cx="3975848" cy="128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9"/>
              </a:lnSpc>
            </a:pPr>
            <a:r>
              <a:rPr lang="en-US" sz="1047" spc="11">
                <a:solidFill>
                  <a:srgbClr val="FFFFFF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Viol : pénéntration sexuelle non consentie (fellation, etc.) </a:t>
            </a:r>
          </a:p>
        </p:txBody>
      </p:sp>
      <p:grpSp>
        <p:nvGrpSpPr>
          <p:cNvPr id="108" name="Group 108"/>
          <p:cNvGrpSpPr/>
          <p:nvPr/>
        </p:nvGrpSpPr>
        <p:grpSpPr>
          <a:xfrm>
            <a:off x="509308" y="3805828"/>
            <a:ext cx="2207678" cy="1986909"/>
            <a:chOff x="0" y="0"/>
            <a:chExt cx="2943571" cy="2649212"/>
          </a:xfrm>
        </p:grpSpPr>
        <p:sp>
          <p:nvSpPr>
            <p:cNvPr id="109" name="TextBox 109"/>
            <p:cNvSpPr txBox="1"/>
            <p:nvPr/>
          </p:nvSpPr>
          <p:spPr>
            <a:xfrm>
              <a:off x="0" y="1242560"/>
              <a:ext cx="2943571" cy="14066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22"/>
                </a:lnSpc>
              </a:pPr>
              <a:r>
                <a:rPr lang="en-US" sz="1829" spc="7">
                  <a:solidFill>
                    <a:srgbClr val="231F20"/>
                  </a:solidFill>
                  <a:latin typeface="IBM Plex Sans Condensed"/>
                  <a:ea typeface="IBM Plex Sans Condensed"/>
                  <a:cs typeface="IBM Plex Sans Condensed"/>
                  <a:sym typeface="IBM Plex Sans Condensed"/>
                </a:rPr>
                <a:t>On te dénigre et l’environnement de travail est malsain. Ne reste pas seul·e. </a:t>
              </a:r>
            </a:p>
          </p:txBody>
        </p:sp>
        <p:sp>
          <p:nvSpPr>
            <p:cNvPr id="110" name="TextBox 110"/>
            <p:cNvSpPr txBox="1"/>
            <p:nvPr/>
          </p:nvSpPr>
          <p:spPr>
            <a:xfrm>
              <a:off x="361134" y="38100"/>
              <a:ext cx="2221303" cy="9588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82"/>
                </a:lnSpc>
              </a:pPr>
              <a:r>
                <a:rPr lang="en-US" sz="2600" b="1" spc="-135">
                  <a:solidFill>
                    <a:srgbClr val="231F20"/>
                  </a:solidFill>
                  <a:latin typeface="IBM Plex Sans Condensed Bold"/>
                  <a:ea typeface="IBM Plex Sans Condensed Bold"/>
                  <a:cs typeface="IBM Plex Sans Condensed Bold"/>
                  <a:sym typeface="IBM Plex Sans Condensed Bold"/>
                </a:rPr>
                <a:t>C’EST ANORMAL !</a:t>
              </a:r>
            </a:p>
          </p:txBody>
        </p:sp>
      </p:grpSp>
      <p:grpSp>
        <p:nvGrpSpPr>
          <p:cNvPr id="111" name="Group 111"/>
          <p:cNvGrpSpPr/>
          <p:nvPr/>
        </p:nvGrpSpPr>
        <p:grpSpPr>
          <a:xfrm>
            <a:off x="443830" y="7047620"/>
            <a:ext cx="2338633" cy="1463034"/>
            <a:chOff x="0" y="0"/>
            <a:chExt cx="3118178" cy="1950712"/>
          </a:xfrm>
        </p:grpSpPr>
        <p:sp>
          <p:nvSpPr>
            <p:cNvPr id="112" name="TextBox 112"/>
            <p:cNvSpPr txBox="1"/>
            <p:nvPr/>
          </p:nvSpPr>
          <p:spPr>
            <a:xfrm>
              <a:off x="0" y="1210728"/>
              <a:ext cx="3118178" cy="7399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74"/>
                </a:lnSpc>
              </a:pPr>
              <a:r>
                <a:rPr lang="en-US" sz="1960" spc="7">
                  <a:solidFill>
                    <a:srgbClr val="231F20"/>
                  </a:solidFill>
                  <a:latin typeface="IBM Plex Sans Condensed"/>
                  <a:ea typeface="IBM Plex Sans Condensed"/>
                  <a:cs typeface="IBM Plex Sans Condensed"/>
                  <a:sym typeface="IBM Plex Sans Condensed"/>
                </a:rPr>
                <a:t>Protège-toi. </a:t>
              </a:r>
            </a:p>
            <a:p>
              <a:pPr algn="ctr">
                <a:lnSpc>
                  <a:spcPts val="2274"/>
                </a:lnSpc>
              </a:pPr>
              <a:r>
                <a:rPr lang="en-US" sz="1960" spc="7">
                  <a:solidFill>
                    <a:srgbClr val="231F20"/>
                  </a:solidFill>
                  <a:latin typeface="IBM Plex Sans Condensed"/>
                  <a:ea typeface="IBM Plex Sans Condensed"/>
                  <a:cs typeface="IBM Plex Sans Condensed"/>
                  <a:sym typeface="IBM Plex Sans Condensed"/>
                </a:rPr>
                <a:t>Demande de l’aide.</a:t>
              </a:r>
            </a:p>
          </p:txBody>
        </p:sp>
        <p:sp>
          <p:nvSpPr>
            <p:cNvPr id="113" name="TextBox 113"/>
            <p:cNvSpPr txBox="1"/>
            <p:nvPr/>
          </p:nvSpPr>
          <p:spPr>
            <a:xfrm>
              <a:off x="498786" y="9525"/>
              <a:ext cx="2120606" cy="10152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68"/>
                </a:lnSpc>
              </a:pPr>
              <a:r>
                <a:rPr lang="en-US" sz="2600" b="1" spc="-111">
                  <a:solidFill>
                    <a:srgbClr val="231F20"/>
                  </a:solidFill>
                  <a:latin typeface="IBM Plex Sans Condensed Bold"/>
                  <a:ea typeface="IBM Plex Sans Condensed Bold"/>
                  <a:cs typeface="IBM Plex Sans Condensed Bold"/>
                  <a:sym typeface="IBM Plex Sans Condensed Bold"/>
                </a:rPr>
                <a:t>TU ES EN DANGER</a:t>
              </a:r>
            </a:p>
          </p:txBody>
        </p:sp>
      </p:grpSp>
      <p:grpSp>
        <p:nvGrpSpPr>
          <p:cNvPr id="114" name="Group 114"/>
          <p:cNvGrpSpPr/>
          <p:nvPr/>
        </p:nvGrpSpPr>
        <p:grpSpPr>
          <a:xfrm>
            <a:off x="414643" y="1861836"/>
            <a:ext cx="2397008" cy="1001381"/>
            <a:chOff x="0" y="0"/>
            <a:chExt cx="3196010" cy="1335174"/>
          </a:xfrm>
        </p:grpSpPr>
        <p:sp>
          <p:nvSpPr>
            <p:cNvPr id="115" name="TextBox 115"/>
            <p:cNvSpPr txBox="1"/>
            <p:nvPr/>
          </p:nvSpPr>
          <p:spPr>
            <a:xfrm>
              <a:off x="0" y="716379"/>
              <a:ext cx="3196010" cy="6187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74"/>
                </a:lnSpc>
              </a:pPr>
              <a:r>
                <a:rPr lang="en-US" sz="1856" spc="7">
                  <a:solidFill>
                    <a:srgbClr val="000000"/>
                  </a:solidFill>
                  <a:latin typeface="IBM Plex Sans Condensed"/>
                  <a:ea typeface="IBM Plex Sans Condensed"/>
                  <a:cs typeface="IBM Plex Sans Condensed"/>
                  <a:sym typeface="IBM Plex Sans Condensed"/>
                </a:rPr>
                <a:t>Ton environnement professionnel est sain</a:t>
              </a:r>
            </a:p>
          </p:txBody>
        </p:sp>
        <p:sp>
          <p:nvSpPr>
            <p:cNvPr id="116" name="TextBox 116"/>
            <p:cNvSpPr txBox="1"/>
            <p:nvPr/>
          </p:nvSpPr>
          <p:spPr>
            <a:xfrm>
              <a:off x="591905" y="-47625"/>
              <a:ext cx="2012199" cy="5692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2600" b="1" spc="10">
                  <a:solidFill>
                    <a:srgbClr val="000000"/>
                  </a:solidFill>
                  <a:latin typeface="IBM Plex Sans Condensed Bold"/>
                  <a:ea typeface="IBM Plex Sans Condensed Bold"/>
                  <a:cs typeface="IBM Plex Sans Condensed Bold"/>
                  <a:sym typeface="IBM Plex Sans Condensed Bold"/>
                </a:rPr>
                <a:t>PROFITE</a:t>
              </a:r>
              <a:r>
                <a:rPr lang="en-US" sz="2600" spc="10">
                  <a:solidFill>
                    <a:srgbClr val="000000"/>
                  </a:solidFill>
                  <a:latin typeface="IBM Plex Sans Condensed"/>
                  <a:ea typeface="IBM Plex Sans Condensed"/>
                  <a:cs typeface="IBM Plex Sans Condensed"/>
                  <a:sym typeface="IBM Plex Sans Condensed"/>
                </a:rPr>
                <a:t> </a:t>
              </a:r>
            </a:p>
          </p:txBody>
        </p:sp>
      </p:grpSp>
      <p:sp>
        <p:nvSpPr>
          <p:cNvPr id="117" name="TextBox 117"/>
          <p:cNvSpPr txBox="1"/>
          <p:nvPr/>
        </p:nvSpPr>
        <p:spPr>
          <a:xfrm>
            <a:off x="168425" y="200179"/>
            <a:ext cx="8232484" cy="531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6"/>
              </a:lnSpc>
            </a:pPr>
            <a:r>
              <a:rPr lang="en-US" sz="4661">
                <a:solidFill>
                  <a:srgbClr val="FFFFFF"/>
                </a:solidFill>
                <a:latin typeface="Adlery Blockletter"/>
                <a:ea typeface="Adlery Blockletter"/>
                <a:cs typeface="Adlery Blockletter"/>
                <a:sym typeface="Adlery Blockletter"/>
              </a:rPr>
              <a:t>Le violentomètre DU HARCÈlement sexuel</a:t>
            </a:r>
          </a:p>
        </p:txBody>
      </p:sp>
      <p:sp>
        <p:nvSpPr>
          <p:cNvPr id="118" name="TextBox 118"/>
          <p:cNvSpPr txBox="1"/>
          <p:nvPr/>
        </p:nvSpPr>
        <p:spPr>
          <a:xfrm>
            <a:off x="5578771" y="712757"/>
            <a:ext cx="2121330" cy="531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6"/>
              </a:lnSpc>
            </a:pPr>
            <a:r>
              <a:rPr lang="en-US" sz="4661">
                <a:solidFill>
                  <a:srgbClr val="FFFFFF"/>
                </a:solidFill>
                <a:latin typeface="Adlery Blockletter"/>
                <a:ea typeface="Adlery Blockletter"/>
                <a:cs typeface="Adlery Blockletter"/>
                <a:sym typeface="Adlery Blockletter"/>
              </a:rPr>
              <a:t>au travail</a:t>
            </a:r>
          </a:p>
        </p:txBody>
      </p:sp>
      <p:sp>
        <p:nvSpPr>
          <p:cNvPr id="119" name="TextBox 119"/>
          <p:cNvSpPr txBox="1"/>
          <p:nvPr/>
        </p:nvSpPr>
        <p:spPr>
          <a:xfrm>
            <a:off x="168425" y="730458"/>
            <a:ext cx="4827733" cy="59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7"/>
              </a:lnSpc>
              <a:spcBef>
                <a:spcPct val="0"/>
              </a:spcBef>
            </a:pPr>
            <a:r>
              <a:rPr lang="en-US" sz="1162" spc="4">
                <a:solidFill>
                  <a:srgbClr val="00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Les violences sexuelles et sexistes sont inacceptables et punies par la loi. L’employeur a l’obligation de prendre toutes les dispositions afin de prévenir, mettre un terme et sanctionner ces violences.</a:t>
            </a:r>
          </a:p>
        </p:txBody>
      </p:sp>
      <p:pic>
        <p:nvPicPr>
          <p:cNvPr id="130" name="Graphique 129">
            <a:extLst>
              <a:ext uri="{FF2B5EF4-FFF2-40B4-BE49-F238E27FC236}">
                <a16:creationId xmlns:a16="http://schemas.microsoft.com/office/drawing/2014/main" id="{2B5B28A5-B708-C6EE-E1E4-10F8A4D5AE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8425" y="8809309"/>
            <a:ext cx="1189902" cy="118990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248</Words>
  <Application>Microsoft Macintosh PowerPoint</Application>
  <PresentationFormat>Personnalisé</PresentationFormat>
  <Paragraphs>35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IBM Plex Sans Condensed</vt:lpstr>
      <vt:lpstr>IBM Plex Sans Condensed Bold</vt:lpstr>
      <vt:lpstr>Adlery Blockletter</vt:lpstr>
      <vt:lpstr>Arial</vt:lpstr>
      <vt:lpstr>Calibri</vt:lpstr>
      <vt:lpstr>Office Theme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Le-violentometre-au-travail.pdf</dc:title>
  <cp:lastModifiedBy>Gueno Bouvet</cp:lastModifiedBy>
  <cp:revision>2</cp:revision>
  <dcterms:created xsi:type="dcterms:W3CDTF">2006-08-16T00:00:00Z</dcterms:created>
  <dcterms:modified xsi:type="dcterms:W3CDTF">2026-08-27T04:47:30Z</dcterms:modified>
  <dc:identifier>DAHTMQtm-WI</dc:identifier>
</cp:coreProperties>
</file>